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41648E-EB8D-4B1F-8BC2-EBCC73D71796}" type="datetimeFigureOut">
              <a:rPr lang="es-ES" smtClean="0"/>
              <a:t>25/03/2012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CBB9040-06FD-43A9-9906-8D90273E403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1648E-EB8D-4B1F-8BC2-EBCC73D71796}" type="datetimeFigureOut">
              <a:rPr lang="es-ES" smtClean="0"/>
              <a:t>25/03/2012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B9040-06FD-43A9-9906-8D90273E403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F41648E-EB8D-4B1F-8BC2-EBCC73D71796}" type="datetimeFigureOut">
              <a:rPr lang="es-ES" smtClean="0"/>
              <a:t>25/03/2012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CBB9040-06FD-43A9-9906-8D90273E403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1648E-EB8D-4B1F-8BC2-EBCC73D71796}" type="datetimeFigureOut">
              <a:rPr lang="es-ES" smtClean="0"/>
              <a:t>25/03/2012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B9040-06FD-43A9-9906-8D90273E403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41648E-EB8D-4B1F-8BC2-EBCC73D71796}" type="datetimeFigureOut">
              <a:rPr lang="es-ES" smtClean="0"/>
              <a:t>25/03/2012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CBB9040-06FD-43A9-9906-8D90273E403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1648E-EB8D-4B1F-8BC2-EBCC73D71796}" type="datetimeFigureOut">
              <a:rPr lang="es-ES" smtClean="0"/>
              <a:t>25/03/2012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B9040-06FD-43A9-9906-8D90273E403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1648E-EB8D-4B1F-8BC2-EBCC73D71796}" type="datetimeFigureOut">
              <a:rPr lang="es-ES" smtClean="0"/>
              <a:t>25/03/2012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B9040-06FD-43A9-9906-8D90273E403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1648E-EB8D-4B1F-8BC2-EBCC73D71796}" type="datetimeFigureOut">
              <a:rPr lang="es-ES" smtClean="0"/>
              <a:t>25/03/2012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B9040-06FD-43A9-9906-8D90273E403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41648E-EB8D-4B1F-8BC2-EBCC73D71796}" type="datetimeFigureOut">
              <a:rPr lang="es-ES" smtClean="0"/>
              <a:t>25/03/2012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B9040-06FD-43A9-9906-8D90273E403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1648E-EB8D-4B1F-8BC2-EBCC73D71796}" type="datetimeFigureOut">
              <a:rPr lang="es-ES" smtClean="0"/>
              <a:t>25/03/2012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B9040-06FD-43A9-9906-8D90273E403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1648E-EB8D-4B1F-8BC2-EBCC73D71796}" type="datetimeFigureOut">
              <a:rPr lang="es-ES" smtClean="0"/>
              <a:t>25/03/2012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B9040-06FD-43A9-9906-8D90273E4030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F41648E-EB8D-4B1F-8BC2-EBCC73D71796}" type="datetimeFigureOut">
              <a:rPr lang="es-ES" smtClean="0"/>
              <a:t>25/03/2012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CBB9040-06FD-43A9-9906-8D90273E403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es-ES" dirty="0" smtClean="0"/>
              <a:t>LEY DE ENSEÑANZA PRIMARIA. 1945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2060848"/>
            <a:ext cx="7488832" cy="3577952"/>
          </a:xfrm>
        </p:spPr>
        <p:txBody>
          <a:bodyPr/>
          <a:lstStyle/>
          <a:p>
            <a:r>
              <a:rPr lang="es-ES" b="1" dirty="0" smtClean="0"/>
              <a:t>Creación de escuelas especiales por el Estado </a:t>
            </a:r>
            <a:r>
              <a:rPr lang="es-ES" dirty="0" smtClean="0"/>
              <a:t>y del fomento de las iniciativa privada para la educación adecuada de los niños con perturbaciones, deficiencias e inadaptaciones de orden sensorial, físico, psíquico, social o escolar.</a:t>
            </a:r>
            <a:endParaRPr lang="es-ES" dirty="0"/>
          </a:p>
        </p:txBody>
      </p:sp>
    </p:spTree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1985. PLAN EXPERIMENTAL DE INTEGRACIÓN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s-ES" b="1" dirty="0" smtClean="0">
                <a:solidFill>
                  <a:schemeClr val="bg1">
                    <a:lumMod val="50000"/>
                  </a:schemeClr>
                </a:solidFill>
              </a:rPr>
              <a:t>Primera fase 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experimental donde se realizó la integración de un minusválido en los centros escolares.</a:t>
            </a:r>
          </a:p>
          <a:p>
            <a:pPr>
              <a:buNone/>
            </a:pPr>
            <a:r>
              <a:rPr lang="es-ES" b="1" dirty="0" smtClean="0">
                <a:solidFill>
                  <a:schemeClr val="bg1">
                    <a:lumMod val="50000"/>
                  </a:schemeClr>
                </a:solidFill>
              </a:rPr>
              <a:t>Segunda fase 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se generaliza y se amplía la integración de este alumnado en los centros escolares.</a:t>
            </a:r>
            <a:endParaRPr lang="es-E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36712"/>
            <a:ext cx="7239000" cy="1143000"/>
          </a:xfrm>
        </p:spPr>
        <p:txBody>
          <a:bodyPr>
            <a:noAutofit/>
          </a:bodyPr>
          <a:lstStyle/>
          <a:p>
            <a:r>
              <a:rPr lang="es-ES" sz="3600" dirty="0" smtClean="0"/>
              <a:t>1988. REAL DECRETO SOBRE LOS DERECHOS Y DEBERES DE LOS ALUMNOS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36912"/>
            <a:ext cx="7239000" cy="3818824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A partir de aquí se sientan las bases para el nuevo modelo de Educación Especial y se empieza a abandonar el modelo basado en el déficit.</a:t>
            </a:r>
            <a:endParaRPr lang="es-E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1990. LEY ORGÁNICA GENERAL DEL SISTEMA EDUCATIVO (LOGSE)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7239000" cy="4466896"/>
          </a:xfrm>
        </p:spPr>
        <p:txBody>
          <a:bodyPr/>
          <a:lstStyle/>
          <a:p>
            <a:pPr algn="just">
              <a:buNone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Dice que: </a:t>
            </a:r>
            <a:r>
              <a:rPr lang="es-ES" b="1" dirty="0" smtClean="0">
                <a:solidFill>
                  <a:schemeClr val="bg1">
                    <a:lumMod val="50000"/>
                  </a:schemeClr>
                </a:solidFill>
              </a:rPr>
              <a:t>el sistema educativo dispondrá de los recursos necesarios 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para que los alumnos con necesidades educativas especiales, temporales o permanentes, puedan </a:t>
            </a:r>
            <a:r>
              <a:rPr lang="es-ES" b="1" dirty="0" smtClean="0">
                <a:solidFill>
                  <a:schemeClr val="bg1">
                    <a:lumMod val="50000"/>
                  </a:schemeClr>
                </a:solidFill>
              </a:rPr>
              <a:t>alcanzar los objetivos 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establecidos con carácter general para todos los alumnos.</a:t>
            </a:r>
          </a:p>
          <a:p>
            <a:pPr algn="just">
              <a:buNone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Se puede añadir equipos de apoyo profesionales.</a:t>
            </a:r>
            <a:endParaRPr lang="es-E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3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1990.LOGSE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Realizar modificaciones dentro del campo educativo propugnando un modelo de escuela basada en la diversidad y abierta al medio, modelos de enseñanza centrados en el alumno y aplicación de un nuevo currículo en el que sea </a:t>
            </a:r>
            <a:r>
              <a:rPr lang="es-ES" b="1" dirty="0" smtClean="0">
                <a:solidFill>
                  <a:schemeClr val="bg1">
                    <a:lumMod val="50000"/>
                  </a:schemeClr>
                </a:solidFill>
              </a:rPr>
              <a:t>más importante el proceso de enseñanza-aprendizaje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 y no el resultado de esto.</a:t>
            </a:r>
            <a:endParaRPr lang="es-E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r>
              <a:rPr lang="es-ES" sz="3200" dirty="0" smtClean="0"/>
              <a:t>1991. LEY DE PROMOCIÓN DE LA ACCESIBILIDAD Y DE SUPRESIÓN DE BARRERAS ARQUITECTÓNICAS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/>
          <a:lstStyle/>
          <a:p>
            <a:pPr>
              <a:buNone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Promueve la </a:t>
            </a:r>
            <a:r>
              <a:rPr lang="es-ES" b="1" dirty="0" smtClean="0">
                <a:solidFill>
                  <a:schemeClr val="bg1">
                    <a:lumMod val="50000"/>
                  </a:schemeClr>
                </a:solidFill>
              </a:rPr>
              <a:t>accesibilidad en centros públicos y edificaciones privadas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s-E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800" dirty="0" smtClean="0"/>
              <a:t>1995. REAL DECRETO DE ORDENACIÓN DE LA EDUCACIÓN DE LOS ALUMNOS CON NECESIDADES EDUCATIVAS ESPECIALES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>
              <a:buNone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Regula los aspectos relativos a la </a:t>
            </a:r>
            <a:r>
              <a:rPr lang="es-ES" b="1" dirty="0" smtClean="0">
                <a:solidFill>
                  <a:schemeClr val="bg1">
                    <a:lumMod val="50000"/>
                  </a:schemeClr>
                </a:solidFill>
              </a:rPr>
              <a:t>planificación de recursos y la organización de la atención educativa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 a los alumnos con necesidades educativas especiales temporales o permanentes cuyo origen puede atribuirse a sobredotación o personas con discapacidad sensorial, motora o psíquica.</a:t>
            </a:r>
            <a:endParaRPr lang="es-E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1143000"/>
          </a:xfrm>
        </p:spPr>
        <p:txBody>
          <a:bodyPr>
            <a:noAutofit/>
          </a:bodyPr>
          <a:lstStyle/>
          <a:p>
            <a:r>
              <a:rPr lang="es-ES" sz="2800" dirty="0" smtClean="0"/>
              <a:t>1998. DECRETO DE ORDENACIÓN DE LA EDUCACIÓN DE LOS ALUMNOS CON NECESIDADES EDUCATIVAS ESPECIALES EN LA COMUNIDAD VALENCIANA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>
              <a:buNone/>
            </a:pPr>
            <a:endParaRPr lang="es-ES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Dispone: </a:t>
            </a:r>
            <a:r>
              <a:rPr lang="es-ES" b="1" dirty="0" smtClean="0">
                <a:solidFill>
                  <a:schemeClr val="bg1">
                    <a:lumMod val="50000"/>
                  </a:schemeClr>
                </a:solidFill>
              </a:rPr>
              <a:t>los centros docentes 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para hacer efectivo una adecuada atención a la diversidad deberán </a:t>
            </a:r>
            <a:r>
              <a:rPr lang="es-ES" b="1" dirty="0" smtClean="0">
                <a:solidFill>
                  <a:schemeClr val="bg1">
                    <a:lumMod val="50000"/>
                  </a:schemeClr>
                </a:solidFill>
              </a:rPr>
              <a:t>incluir en su proyecto educativo los correspondientes proyectos curriculares.</a:t>
            </a:r>
            <a:endParaRPr lang="es-E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endParaRPr lang="es-E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También incluye que los </a:t>
            </a:r>
            <a:r>
              <a:rPr lang="es-ES" sz="2800" b="1" dirty="0" smtClean="0">
                <a:solidFill>
                  <a:schemeClr val="bg1">
                    <a:lumMod val="50000"/>
                  </a:schemeClr>
                </a:solidFill>
              </a:rPr>
              <a:t>centros que escolaricen alumnos</a:t>
            </a: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 con necesidades educativas especiales con </a:t>
            </a:r>
            <a:r>
              <a:rPr lang="es-ES" sz="2800" b="1" dirty="0" smtClean="0">
                <a:solidFill>
                  <a:schemeClr val="bg1">
                    <a:lumMod val="50000"/>
                  </a:schemeClr>
                </a:solidFill>
              </a:rPr>
              <a:t>dificultades en la comunicación</a:t>
            </a: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s-ES" sz="2800" b="1" dirty="0" smtClean="0">
                <a:solidFill>
                  <a:schemeClr val="bg1">
                    <a:lumMod val="50000"/>
                  </a:schemeClr>
                </a:solidFill>
              </a:rPr>
              <a:t>incluirán</a:t>
            </a: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 en sus proyectos curriculares el conocimiento y uso de sistemas aumentativos o alternativos de comunicación, es decir, </a:t>
            </a:r>
            <a:r>
              <a:rPr lang="es-ES" sz="2800" b="1" dirty="0" smtClean="0">
                <a:solidFill>
                  <a:schemeClr val="bg1">
                    <a:lumMod val="50000"/>
                  </a:schemeClr>
                </a:solidFill>
              </a:rPr>
              <a:t>la lengua de signos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s-E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2002. LEY DE CALIDAD DE LA EDUCACIÓN (LOCE)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82563" indent="-182563">
              <a:spcBef>
                <a:spcPts val="1200"/>
              </a:spcBef>
              <a:buNone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Determina que los alumnos con necesidades educativas específicas son:</a:t>
            </a:r>
          </a:p>
          <a:p>
            <a:pPr marL="639763" lvl="1" indent="-182563">
              <a:spcBef>
                <a:spcPts val="1200"/>
              </a:spcBef>
              <a:buFont typeface="Wingdings" pitchFamily="2" charset="2"/>
              <a:buChar char="ü"/>
            </a:pPr>
            <a:r>
              <a:rPr lang="es-ES" sz="32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Los de compensación educativa.</a:t>
            </a:r>
          </a:p>
          <a:p>
            <a:pPr marL="639763" lvl="1" indent="-182563">
              <a:spcBef>
                <a:spcPts val="1200"/>
              </a:spcBef>
              <a:buFont typeface="Wingdings" pitchFamily="2" charset="2"/>
              <a:buChar char="ü"/>
            </a:pPr>
            <a:r>
              <a:rPr lang="es-ES" sz="32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Los alumnos extranjeros con desconocimiento de la lengua.</a:t>
            </a:r>
          </a:p>
          <a:p>
            <a:pPr marL="639763" lvl="1" indent="-182563">
              <a:spcBef>
                <a:spcPts val="1200"/>
              </a:spcBef>
              <a:buFont typeface="Wingdings" pitchFamily="2" charset="2"/>
              <a:buChar char="ü"/>
            </a:pPr>
            <a:r>
              <a:rPr lang="es-ES" sz="32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Superdotados.</a:t>
            </a:r>
          </a:p>
          <a:p>
            <a:pPr marL="639763" lvl="1" indent="-182563">
              <a:spcBef>
                <a:spcPts val="1200"/>
              </a:spcBef>
              <a:buFont typeface="Wingdings" pitchFamily="2" charset="2"/>
              <a:buChar char="ü"/>
            </a:pPr>
            <a:r>
              <a:rPr lang="es-ES" sz="32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Alumnos con necesidades educativas especiales</a:t>
            </a:r>
            <a:endParaRPr lang="es-ES" sz="4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trips dir="r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2006. LEY ORGÁNICA DE EDUCACIÓN. (LOE)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Se entiende a </a:t>
            </a:r>
            <a:r>
              <a:rPr lang="es-ES" sz="2000" b="1" dirty="0" smtClean="0">
                <a:solidFill>
                  <a:schemeClr val="bg1">
                    <a:lumMod val="50000"/>
                  </a:schemeClr>
                </a:solidFill>
              </a:rPr>
              <a:t>alumnos con necesidades especiales 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a aquellos </a:t>
            </a:r>
            <a:r>
              <a:rPr lang="es-ES" sz="2000" b="1" dirty="0" smtClean="0">
                <a:solidFill>
                  <a:schemeClr val="bg1">
                    <a:lumMod val="50000"/>
                  </a:schemeClr>
                </a:solidFill>
              </a:rPr>
              <a:t>alumnos que requieren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, por un período de su escolarización o a lo largo de ella, </a:t>
            </a:r>
            <a:r>
              <a:rPr lang="es-ES" sz="2000" b="1" dirty="0" smtClean="0">
                <a:solidFill>
                  <a:schemeClr val="bg1">
                    <a:lumMod val="50000"/>
                  </a:schemeClr>
                </a:solidFill>
              </a:rPr>
              <a:t>determinados apoyos y atenciones educativas específicas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 derivadas de discapacidad o trastornos graves de conducta.</a:t>
            </a:r>
          </a:p>
          <a:p>
            <a:pPr algn="just">
              <a:buNone/>
            </a:pPr>
            <a:endParaRPr lang="es-E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es-ES" sz="2000" dirty="0">
                <a:solidFill>
                  <a:schemeClr val="bg1">
                    <a:lumMod val="50000"/>
                  </a:schemeClr>
                </a:solidFill>
              </a:rPr>
              <a:t>La </a:t>
            </a:r>
            <a:r>
              <a:rPr lang="es-ES" sz="2000" b="1" dirty="0">
                <a:solidFill>
                  <a:schemeClr val="bg1">
                    <a:lumMod val="50000"/>
                  </a:schemeClr>
                </a:solidFill>
              </a:rPr>
              <a:t>escolarización</a:t>
            </a:r>
            <a:r>
              <a:rPr lang="es-E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de este alumnado </a:t>
            </a:r>
            <a:r>
              <a:rPr lang="es-ES" sz="2000" dirty="0">
                <a:solidFill>
                  <a:schemeClr val="bg1">
                    <a:lumMod val="50000"/>
                  </a:schemeClr>
                </a:solidFill>
              </a:rPr>
              <a:t>se regirá por los principios de </a:t>
            </a:r>
            <a:r>
              <a:rPr lang="es-ES" sz="2000" b="1" dirty="0">
                <a:solidFill>
                  <a:schemeClr val="bg1">
                    <a:lumMod val="50000"/>
                  </a:schemeClr>
                </a:solidFill>
              </a:rPr>
              <a:t>normalización e inclusión y asegurará su no discriminación </a:t>
            </a:r>
            <a:r>
              <a:rPr lang="es-ES" sz="2000" dirty="0">
                <a:solidFill>
                  <a:schemeClr val="bg1">
                    <a:lumMod val="50000"/>
                  </a:schemeClr>
                </a:solidFill>
              </a:rPr>
              <a:t>y la igualdad efectiva en el acceso y la permanencia en el sistema 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educativo.</a:t>
            </a:r>
          </a:p>
          <a:p>
            <a:pPr algn="just">
              <a:buNone/>
            </a:pPr>
            <a:endParaRPr lang="es-E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Sólo </a:t>
            </a:r>
            <a:r>
              <a:rPr lang="es-ES" sz="2000" dirty="0">
                <a:solidFill>
                  <a:schemeClr val="bg1">
                    <a:lumMod val="50000"/>
                  </a:schemeClr>
                </a:solidFill>
              </a:rPr>
              <a:t>se llevará a cabo cuando sus necesidades no puedan ser atendidas en el marco de las medidas de atención a la diversidad de los centros ordinarios.</a:t>
            </a:r>
          </a:p>
        </p:txBody>
      </p:sp>
    </p:spTree>
  </p:cSld>
  <p:clrMapOvr>
    <a:masterClrMapping/>
  </p:clrMapOvr>
  <p:transition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1953. PATRONATO DE EDUCACIÓN PARA LA INFANCIA ANORMAL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Con la </a:t>
            </a:r>
            <a:r>
              <a:rPr lang="es-ES" b="1" dirty="0" smtClean="0">
                <a:solidFill>
                  <a:schemeClr val="bg1">
                    <a:lumMod val="50000"/>
                  </a:schemeClr>
                </a:solidFill>
              </a:rPr>
              <a:t>finalidad de: selección, clasificación y educación de la infancia anormal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just">
              <a:buNone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En 1955 este Patronato se denomina: Patronato Nacional de Educación Especial, y se crean secciones provinciales.</a:t>
            </a:r>
          </a:p>
          <a:p>
            <a:pPr algn="just">
              <a:buNone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Se realiza el primer censo de deficientes y se amplía la edad escolar, desde los 2 a los 20 años.</a:t>
            </a:r>
            <a:endParaRPr lang="es-E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dirty="0" smtClean="0"/>
              <a:t>LOE</a:t>
            </a:r>
            <a:endParaRPr lang="es-ES" sz="5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49294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400" dirty="0" smtClean="0"/>
              <a:t>ALUMNADO CON NECESIDAD ESPECÍFICA DE APOYO EDUCATIVO.</a:t>
            </a:r>
          </a:p>
          <a:p>
            <a:pPr>
              <a:buNone/>
            </a:pPr>
            <a:endParaRPr lang="es-ES" sz="2400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83568" y="2348880"/>
          <a:ext cx="7704856" cy="429768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Necesidades</a:t>
                      </a:r>
                      <a:r>
                        <a:rPr lang="es-ES" baseline="0" dirty="0" smtClean="0"/>
                        <a:t> educativas especiales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Discapacidad y trastorno grave de conducta.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Dificultades</a:t>
                      </a:r>
                      <a:r>
                        <a:rPr lang="es-ES" baseline="0" dirty="0" smtClean="0"/>
                        <a:t> específicas</a:t>
                      </a:r>
                      <a:r>
                        <a:rPr lang="es-ES" dirty="0" smtClean="0"/>
                        <a:t> de aprendizaje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Identificación temprana y atención especializada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Alta capacidad intelectual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Los centros deberán</a:t>
                      </a:r>
                      <a:r>
                        <a:rPr lang="es-ES" baseline="0" dirty="0" smtClean="0"/>
                        <a:t> concretar la oferta educativa y las medidas para el desarrollo de sus capacidades. Flexibilizar la educación en los niveles.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Condiciones personales o historia escolar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Conocer las circunstancias</a:t>
                      </a:r>
                      <a:r>
                        <a:rPr lang="es-ES" baseline="0" dirty="0" smtClean="0"/>
                        <a:t> sociales e introducirlos en el nivel adecuado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Integración tardía en el sistema educativo español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Proceden de otros países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1965. REGULACIÓN POR PARTE DEL MINISTERIO DE EDUCACION DE LA EDUCACIÓN ESPECIAL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b="1" dirty="0" smtClean="0">
                <a:solidFill>
                  <a:schemeClr val="bg1">
                    <a:lumMod val="50000"/>
                  </a:schemeClr>
                </a:solidFill>
              </a:rPr>
              <a:t>Disposición sobre centros, escuelas, programas y métodos de educación 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especial destinados a jóvenes y niños que como consecuencia de sus deficiencias e inadaptaciones de orden físico, psíquico, escolar o social, resulten incapacitados o tengan dificultades para seguir de manera normal los programas de estudios correspondientes.</a:t>
            </a:r>
            <a:endParaRPr lang="es-E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es-ES" sz="3600" dirty="0" smtClean="0"/>
              <a:t>1970. LA LEY GENERAL DE EDUCACIÓN DESARROLLA LA EDUCACIÓN ESPECIAL.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La educación especial tendrá como </a:t>
            </a:r>
            <a:r>
              <a:rPr lang="es-ES" sz="2800" b="1" dirty="0" smtClean="0">
                <a:solidFill>
                  <a:schemeClr val="bg1">
                    <a:lumMod val="50000"/>
                  </a:schemeClr>
                </a:solidFill>
              </a:rPr>
              <a:t>finalidad preparar </a:t>
            </a: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mediante el </a:t>
            </a:r>
            <a:r>
              <a:rPr lang="es-ES" sz="2800" b="1" dirty="0" smtClean="0">
                <a:solidFill>
                  <a:schemeClr val="bg1">
                    <a:lumMod val="50000"/>
                  </a:schemeClr>
                </a:solidFill>
              </a:rPr>
              <a:t>tratamiento educativo adecuado </a:t>
            </a: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a todos los deficientes e inadaptados para una incorporación a la vida social, según sus condiciones y resultados del sistema educativo y a </a:t>
            </a:r>
            <a:r>
              <a:rPr lang="es-ES" sz="2800" b="1" dirty="0" smtClean="0">
                <a:solidFill>
                  <a:schemeClr val="bg1">
                    <a:lumMod val="50000"/>
                  </a:schemeClr>
                </a:solidFill>
              </a:rPr>
              <a:t>un sistema de trabajo</a:t>
            </a: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 que les permita </a:t>
            </a:r>
            <a:r>
              <a:rPr lang="es-ES" sz="2800" b="1" dirty="0" smtClean="0">
                <a:solidFill>
                  <a:schemeClr val="bg1">
                    <a:lumMod val="50000"/>
                  </a:schemeClr>
                </a:solidFill>
              </a:rPr>
              <a:t>servirse a sí mismos </a:t>
            </a: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y </a:t>
            </a:r>
            <a:r>
              <a:rPr lang="es-ES" sz="2800" b="1" dirty="0" smtClean="0">
                <a:solidFill>
                  <a:schemeClr val="bg1">
                    <a:lumMod val="50000"/>
                  </a:schemeClr>
                </a:solidFill>
              </a:rPr>
              <a:t>sentirse útiles a la sociedad</a:t>
            </a: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Especial atención a los superdotados y deficientes leves para la incorporación a centros ordinarios.</a:t>
            </a:r>
            <a:endParaRPr lang="es-ES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1975. CREACIÓN DEL INSTITUTO NACIONAL DE EDUCACIÓN ESPECIAL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Su tarea es extender y perfeccionar progresivamente la modalidad de educación especial.</a:t>
            </a:r>
            <a:endParaRPr lang="es-E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1976. CREACIÓN DEL REAL DECRETO DE EDUCACIÓN ESPECIAL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Cuyas funciones  son:</a:t>
            </a:r>
          </a:p>
          <a:p>
            <a:pPr algn="just">
              <a:buFont typeface="Wingdings" pitchFamily="2" charset="2"/>
              <a:buChar char="ü"/>
            </a:pP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Impulsar esta modalidad educativa.</a:t>
            </a:r>
          </a:p>
          <a:p>
            <a:pPr algn="just">
              <a:buFont typeface="Wingdings" pitchFamily="2" charset="2"/>
              <a:buChar char="ü"/>
            </a:pP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Coordinar todas las actividades relacionadas con la educación de los deficientes psíquicos o físicos y establecer los oportunos cauces de colaboración entre la iniciativa pública y privada.</a:t>
            </a:r>
          </a:p>
          <a:p>
            <a:pPr algn="just">
              <a:buNone/>
            </a:pP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En 1978 pasa a llamarse: Real Patronato de Educación y Atención a Deficientes, actualmente: Real Patronato sobre Discapacidad.</a:t>
            </a:r>
            <a:endParaRPr lang="es-ES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1978. PLAN NACIONAL DE EDUCACION ESPECIAL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Dispone que para mejorar la calidad de la educación especial, ésta debe estar basada en: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Normalización de servicios.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Integración escolar.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Sectorización de la atención educativa.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Individualización de la enseñanza.</a:t>
            </a:r>
            <a:endParaRPr lang="es-E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1982. LEY DE INTEGRACIÓN SOCIAL DE MINUSVÁLIDOS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Da </a:t>
            </a:r>
            <a:r>
              <a:rPr lang="es-ES" b="1" dirty="0" smtClean="0">
                <a:solidFill>
                  <a:schemeClr val="bg1">
                    <a:lumMod val="50000"/>
                  </a:schemeClr>
                </a:solidFill>
              </a:rPr>
              <a:t>prioridad al sistema 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educativo general y </a:t>
            </a:r>
            <a:r>
              <a:rPr lang="es-ES" b="1" dirty="0" smtClean="0">
                <a:solidFill>
                  <a:schemeClr val="bg1">
                    <a:lumMod val="50000"/>
                  </a:schemeClr>
                </a:solidFill>
              </a:rPr>
              <a:t>ordinario en oposición a centros específicos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Solo cuando el grado de minusvalía del alumno lo requiera, será educado en un centro específico, ya que el sistema educativo es un instrumento de integración y educación.</a:t>
            </a:r>
            <a:endParaRPr lang="es-E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1985. REAL DECRETO DE ORDENACIÓN DE LA EDUCACIÓN ESPECIAL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Plantea la </a:t>
            </a:r>
            <a:r>
              <a:rPr lang="es-ES" b="1" dirty="0" smtClean="0">
                <a:solidFill>
                  <a:schemeClr val="bg1">
                    <a:lumMod val="50000"/>
                  </a:schemeClr>
                </a:solidFill>
              </a:rPr>
              <a:t>necesidad de una atención educativa temprana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, anterior a su escolarización donde se le dotará de apoyos y adaptaciones para que se pueda llevar a cabo su proceso educativo en centros escolares.</a:t>
            </a:r>
          </a:p>
          <a:p>
            <a:pPr>
              <a:buNone/>
            </a:pPr>
            <a:r>
              <a:rPr lang="es-ES" b="1" dirty="0" smtClean="0">
                <a:solidFill>
                  <a:schemeClr val="bg1">
                    <a:lumMod val="50000"/>
                  </a:schemeClr>
                </a:solidFill>
              </a:rPr>
              <a:t>El objetivo 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es: prevenir y corregir las deficiencias o anomalías detectadas, también evitar la aparición de las mismas y dirigir, apoyar y estimular el proceso de desarrollo y socialización del niño.</a:t>
            </a:r>
            <a:endParaRPr lang="es-E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151</TotalTime>
  <Words>1114</Words>
  <Application>Microsoft Office PowerPoint</Application>
  <PresentationFormat>Presentación en pantalla (4:3)</PresentationFormat>
  <Paragraphs>77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Opulento</vt:lpstr>
      <vt:lpstr>LEY DE ENSEÑANZA PRIMARIA. 1945</vt:lpstr>
      <vt:lpstr>1953. PATRONATO DE EDUCACIÓN PARA LA INFANCIA ANORMAL</vt:lpstr>
      <vt:lpstr>1965. REGULACIÓN POR PARTE DEL MINISTERIO DE EDUCACION DE LA EDUCACIÓN ESPECIAL</vt:lpstr>
      <vt:lpstr>1970. LA LEY GENERAL DE EDUCACIÓN DESARROLLA LA EDUCACIÓN ESPECIAL.</vt:lpstr>
      <vt:lpstr>1975. CREACIÓN DEL INSTITUTO NACIONAL DE EDUCACIÓN ESPECIAL</vt:lpstr>
      <vt:lpstr>1976. CREACIÓN DEL REAL DECRETO DE EDUCACIÓN ESPECIAL</vt:lpstr>
      <vt:lpstr>1978. PLAN NACIONAL DE EDUCACION ESPECIAL</vt:lpstr>
      <vt:lpstr>1982. LEY DE INTEGRACIÓN SOCIAL DE MINUSVÁLIDOS</vt:lpstr>
      <vt:lpstr>1985. REAL DECRETO DE ORDENACIÓN DE LA EDUCACIÓN ESPECIAL</vt:lpstr>
      <vt:lpstr>1985. PLAN EXPERIMENTAL DE INTEGRACIÓN</vt:lpstr>
      <vt:lpstr>1988. REAL DECRETO SOBRE LOS DERECHOS Y DEBERES DE LOS ALUMNOS</vt:lpstr>
      <vt:lpstr>1990. LEY ORGÁNICA GENERAL DEL SISTEMA EDUCATIVO (LOGSE)</vt:lpstr>
      <vt:lpstr>1990.LOGSE</vt:lpstr>
      <vt:lpstr>1991. LEY DE PROMOCIÓN DE LA ACCESIBILIDAD Y DE SUPRESIÓN DE BARRERAS ARQUITECTÓNICAS</vt:lpstr>
      <vt:lpstr>1995. REAL DECRETO DE ORDENACIÓN DE LA EDUCACIÓN DE LOS ALUMNOS CON NECESIDADES EDUCATIVAS ESPECIALES</vt:lpstr>
      <vt:lpstr>1998. DECRETO DE ORDENACIÓN DE LA EDUCACIÓN DE LOS ALUMNOS CON NECESIDADES EDUCATIVAS ESPECIALES EN LA COMUNIDAD VALENCIANA</vt:lpstr>
      <vt:lpstr>Diapositiva 17</vt:lpstr>
      <vt:lpstr>2002. LEY DE CALIDAD DE LA EDUCACIÓN (LOCE)</vt:lpstr>
      <vt:lpstr>2006. LEY ORGÁNICA DE EDUCACIÓN. (LOE)</vt:lpstr>
      <vt:lpstr>LOE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LEY DE ENSEÑANZA PRIMARIA. 1945</dc:title>
  <dc:creator>pj</dc:creator>
  <cp:lastModifiedBy>pj</cp:lastModifiedBy>
  <cp:revision>23</cp:revision>
  <dcterms:created xsi:type="dcterms:W3CDTF">2012-03-25T14:39:31Z</dcterms:created>
  <dcterms:modified xsi:type="dcterms:W3CDTF">2012-03-25T17:11:24Z</dcterms:modified>
</cp:coreProperties>
</file>