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41648E-EB8D-4B1F-8BC2-EBCC73D71796}" type="datetimeFigureOut">
              <a:rPr lang="es-ES" smtClean="0"/>
              <a:t>25/03/2012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BB9040-06FD-43A9-9906-8D90273E403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s-ES" dirty="0" smtClean="0"/>
              <a:t>LEY DE ENSEÑANZA PRIMARIA. 1945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488832" cy="3577952"/>
          </a:xfrm>
        </p:spPr>
        <p:txBody>
          <a:bodyPr/>
          <a:lstStyle/>
          <a:p>
            <a:r>
              <a:rPr lang="es-ES" b="1" dirty="0" smtClean="0"/>
              <a:t>Creación de escuelas especiales por el Estado </a:t>
            </a:r>
            <a:r>
              <a:rPr lang="es-ES" dirty="0" smtClean="0"/>
              <a:t>y del fomento de las iniciativa privada para la educación adecuada de los niños con perturbaciones, deficiencias e inadaptaciones de orden sensorial, físico, psíquico, social o escolar.</a:t>
            </a:r>
            <a:endParaRPr lang="es-ES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1985. PLAN EXPERIMENTAL DE INTEGRACIÓN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Primera fase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experimental donde se realizó la integración de un minusválido en los centros escolares.</a:t>
            </a:r>
          </a:p>
          <a:p>
            <a:pPr>
              <a:buNone/>
            </a:pP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Segunda fase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se generaliza y se amplía la integración de este alumnado en los centros escolares.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7239000" cy="1143000"/>
          </a:xfrm>
        </p:spPr>
        <p:txBody>
          <a:bodyPr>
            <a:noAutofit/>
          </a:bodyPr>
          <a:lstStyle/>
          <a:p>
            <a:r>
              <a:rPr lang="es-ES" sz="3600" dirty="0" smtClean="0"/>
              <a:t>1988. REAL DECRETO SOBRE LOS DERECHOS Y DEBERES DE LOS ALUMNOS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7239000" cy="3818824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A partir de aquí se sientan las bases para el nuevo modelo de Educación Especial y se empieza a abandonar el modelo basado en el déficit.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1990. LEY ORGÁNICA GENERAL DEL SISTEMA EDUCATIVO (LOGSE)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/>
          <a:lstStyle/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Dice que: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el sistema educativo dispondrá de los recursos necesarios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para que los alumnos con necesidades educativas especiales, temporales o permanentes, puedan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alcanzar los objetivos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establecidos con carácter general para todos los alumnos.</a:t>
            </a:r>
          </a:p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Se puede añadir equipos de apoyo profesionales.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1990.LOGSE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Realizar modificaciones dentro del campo educativo propugnando un modelo de escuela basada en la diversidad y abierta al medio, modelos de enseñanza centrados en el alumno y aplicación de un nuevo currículo en el que sea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más importante el proceso de enseñanza-aprendizaje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y no el resultado de esto.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1991. LEY DE PROMOCIÓN DE LA ACCESIBILIDAD Y DE SUPRESIÓN DE BARRERAS ARQUITECTÓNICAS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Promueve la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accesibilidad en centros públicos y edificaciones privadas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1995. REAL DECRETO DE ORDENACIÓN DE LA EDUCACIÓN DE LOS ALUMNOS CON NECESIDADES EDUCATIVAS ESPECIALES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Regula los aspectos relativos a la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planificación de recursos y la organización de la atención educativa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a los alumnos con necesidades educativas especiales temporales o permanentes cuyo origen puede atribuirse a sobredotación o personas con discapacidad sensorial, motora o psíquica.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dirty="0" smtClean="0"/>
              <a:t>1998. DECRETO DE ORDENACIÓN DE LA EDUCACIÓN DE LOS ALUMNOS CON NECESIDADES EDUCATIVAS ESPECIALES EN LA COMUNIDAD VALENCIANA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Dispone: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los centros docentes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para hacer efectivo una adecuada atención a la diversidad deberán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incluir en su proyecto educativo los correspondientes proyectos curriculares.</a:t>
            </a:r>
            <a:endParaRPr lang="es-E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También incluye que los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centros que escolaricen alumnos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 con necesidades educativas especiales con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dificultades en la comunicación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incluirán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 en sus proyectos curriculares el conocimiento y uso de sistemas aumentativos o alternativos de comunicación, es decir,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la lengua de signos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2002. LEY DE CALIDAD DE LA EDUCACIÓN (LOCE)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563" indent="-182563">
              <a:spcBef>
                <a:spcPts val="1200"/>
              </a:spcBef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Determina que los alumnos con necesidades educativas específicas son:</a:t>
            </a:r>
          </a:p>
          <a:p>
            <a:pPr marL="639763" lvl="1" indent="-182563">
              <a:spcBef>
                <a:spcPts val="1200"/>
              </a:spcBef>
              <a:buFont typeface="Wingdings" pitchFamily="2" charset="2"/>
              <a:buChar char="ü"/>
            </a:pPr>
            <a:r>
              <a:rPr lang="es-ES" sz="3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Los de compensación educativa.</a:t>
            </a:r>
          </a:p>
          <a:p>
            <a:pPr marL="639763" lvl="1" indent="-182563">
              <a:spcBef>
                <a:spcPts val="1200"/>
              </a:spcBef>
              <a:buFont typeface="Wingdings" pitchFamily="2" charset="2"/>
              <a:buChar char="ü"/>
            </a:pPr>
            <a:r>
              <a:rPr lang="es-ES" sz="3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Los alumnos extranjeros con desconocimiento de la lengua.</a:t>
            </a:r>
          </a:p>
          <a:p>
            <a:pPr marL="639763" lvl="1" indent="-182563">
              <a:spcBef>
                <a:spcPts val="1200"/>
              </a:spcBef>
              <a:buFont typeface="Wingdings" pitchFamily="2" charset="2"/>
              <a:buChar char="ü"/>
            </a:pPr>
            <a:r>
              <a:rPr lang="es-ES" sz="3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Superdotados.</a:t>
            </a:r>
          </a:p>
          <a:p>
            <a:pPr marL="639763" lvl="1" indent="-182563">
              <a:spcBef>
                <a:spcPts val="1200"/>
              </a:spcBef>
              <a:buFont typeface="Wingdings" pitchFamily="2" charset="2"/>
              <a:buChar char="ü"/>
            </a:pPr>
            <a:r>
              <a:rPr lang="es-ES" sz="3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Alumnos con necesidades educativas especiales</a:t>
            </a:r>
            <a:endParaRPr lang="es-ES" sz="4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2006. LEY ORGÁNICA DE EDUCACIÓN. (LOE)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Se entiende a 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alumnos con necesidades especiales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a aquellos 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alumnos que requieren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, por un período de su escolarización o a lo largo de ella, 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</a:rPr>
              <a:t>determinados apoyos y atenciones educativas específicas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 derivadas de discapacidad o trastornos graves de conducta.</a:t>
            </a:r>
          </a:p>
          <a:p>
            <a:pPr algn="just">
              <a:buNone/>
            </a:pPr>
            <a:endParaRPr lang="es-E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es-ES" sz="2000" b="1" dirty="0">
                <a:solidFill>
                  <a:schemeClr val="bg1">
                    <a:lumMod val="50000"/>
                  </a:schemeClr>
                </a:solidFill>
              </a:rPr>
              <a:t>escolarización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de este alumnado 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se regirá por los principios de </a:t>
            </a:r>
            <a:r>
              <a:rPr lang="es-ES" sz="2000" b="1" dirty="0">
                <a:solidFill>
                  <a:schemeClr val="bg1">
                    <a:lumMod val="50000"/>
                  </a:schemeClr>
                </a:solidFill>
              </a:rPr>
              <a:t>normalización e inclusión y asegurará su no discriminación 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y la igualdad efectiva en el acceso y la permanencia en el sistema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educativo.</a:t>
            </a:r>
          </a:p>
          <a:p>
            <a:pPr algn="just">
              <a:buNone/>
            </a:pPr>
            <a:endParaRPr lang="es-E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Sólo 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se llevará a cabo cuando sus necesidades no puedan ser atendidas en el marco de las medidas de atención a la diversidad de los centros ordinarios.</a:t>
            </a:r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1953. PATRONATO DE EDUCACIÓN PARA LA INFANCIA ANORMAL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Con la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finalidad de: selección, clasificación y educación de la infancia anormal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En 1955 este Patronato se denomina: Patronato Nacional de Educación Especial, y se crean secciones provinciales.</a:t>
            </a:r>
          </a:p>
          <a:p>
            <a:pPr algn="just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Se realiza el primer censo de deficientes y se amplía la edad escolar, desde los 2 a los 20 años.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dirty="0" smtClean="0"/>
              <a:t>LOE</a:t>
            </a:r>
            <a:endParaRPr lang="es-ES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400" dirty="0" smtClean="0"/>
              <a:t>ALUMNADO CON NECESIDAD ESPECÍFICA DE APOYO EDUCATIVO.</a:t>
            </a:r>
          </a:p>
          <a:p>
            <a:pPr>
              <a:buNone/>
            </a:pPr>
            <a:endParaRPr lang="es-ES" sz="2400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83568" y="2348880"/>
          <a:ext cx="7704856" cy="4297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Necesidades</a:t>
                      </a:r>
                      <a:r>
                        <a:rPr lang="es-ES" baseline="0" dirty="0" smtClean="0"/>
                        <a:t> educativas especiales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Discapacidad y trastorno grave de conducta.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Dificultades</a:t>
                      </a:r>
                      <a:r>
                        <a:rPr lang="es-ES" baseline="0" dirty="0" smtClean="0"/>
                        <a:t> específicas</a:t>
                      </a:r>
                      <a:r>
                        <a:rPr lang="es-ES" dirty="0" smtClean="0"/>
                        <a:t> de aprendizaje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Identificación temprana y atención especializada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Alta capacidad intelectual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Los centros deberán</a:t>
                      </a:r>
                      <a:r>
                        <a:rPr lang="es-ES" baseline="0" dirty="0" smtClean="0"/>
                        <a:t> concretar la oferta educativa y las medidas para el desarrollo de sus capacidades. Flexibilizar la educación en los niveles.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Condiciones personales o historia escolar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Conocer las circunstancias</a:t>
                      </a:r>
                      <a:r>
                        <a:rPr lang="es-ES" baseline="0" dirty="0" smtClean="0"/>
                        <a:t> sociales e introducirlos en el nivel adecuado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Integración tardía en el sistema educativo español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Proceden de otros países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1965. REGULACIÓN POR PARTE DEL MINISTERIO DE EDUCACION DE LA EDUCACIÓN ESPECIAL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Disposición sobre centros, escuelas, programas y métodos de educación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especial destinados a jóvenes y niños que como consecuencia de sus deficiencias e inadaptaciones de orden físico, psíquico, escolar o social, resulten incapacitados o tengan dificultades para seguir de manera normal los programas de estudios correspondientes.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dirty="0" smtClean="0"/>
              <a:t>1970. LA LEY GENERAL DE EDUCACIÓN DESARROLLA LA EDUCACIÓN ESPECIAL.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La educación especial tendrá como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finalidad preparar 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mediante el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tratamiento educativo adecuado 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a todos los deficientes e inadaptados para una incorporación a la vida social, según sus condiciones y resultados del sistema educativo y a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un sistema de trabajo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 que les permita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servirse a sí mismos 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y 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sentirse útiles a la sociedad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Especial atención a los superdotados y deficientes leves para la incorporación a centros ordinarios.</a:t>
            </a:r>
            <a:endParaRPr lang="es-E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1975. CREACIÓN DEL INSTITUTO NACIONAL DE EDUCACIÓN ESPECIAL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Su tarea es extender y perfeccionar progresivamente la modalidad de educación especial.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1976. CREACIÓN DEL REAL DECRETO DE EDUCACIÓN ESPECIAL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Cuyas funciones  son:</a:t>
            </a:r>
          </a:p>
          <a:p>
            <a:pPr algn="just">
              <a:buFont typeface="Wingdings" pitchFamily="2" charset="2"/>
              <a:buChar char="ü"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Impulsar esta modalidad educativa.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Coordinar todas las actividades relacionadas con la educación de los deficientes psíquicos o físicos y establecer los oportunos cauces de colaboración entre la iniciativa pública y privada.</a:t>
            </a:r>
          </a:p>
          <a:p>
            <a:pPr algn="just"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En 1978 pasa a llamarse: Real Patronato de Educación y Atención a Deficientes, actualmente: Real Patronato sobre Discapacidad.</a:t>
            </a:r>
            <a:endParaRPr lang="es-E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1978. PLAN NACIONAL DE EDUCACION ESPECIAL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Dispone que para mejorar la calidad de la educación especial, ésta debe estar basada en: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Normalización de servicios.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Integración escolar.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Sectorización de la atención educativa.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Individualización de la enseñanza.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1982. LEY DE INTEGRACIÓN SOCIAL DE MINUSVÁLIDOS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Da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prioridad al sistema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educativo general y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ordinario en oposición a centros específicos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Solo cuando el grado de minusvalía del alumno lo requiera, será educado en un centro específico, ya que el sistema educativo es un instrumento de integración y educación.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1985. REAL DECRETO DE ORDENACIÓN DE LA EDUCACIÓN ESPECIAL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Plantea la 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necesidad de una atención educativa temprana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, anterior a su escolarización donde se le dotará de apoyos y adaptaciones para que se pueda llevar a cabo su proceso educativo en centros escolares.</a:t>
            </a:r>
          </a:p>
          <a:p>
            <a:pPr>
              <a:buNone/>
            </a:pPr>
            <a:r>
              <a:rPr lang="es-ES" b="1" dirty="0" smtClean="0">
                <a:solidFill>
                  <a:schemeClr val="bg1">
                    <a:lumMod val="50000"/>
                  </a:schemeClr>
                </a:solidFill>
              </a:rPr>
              <a:t>El objetivo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es: prevenir y corregir las deficiencias o anomalías detectadas, también evitar la aparición de las mismas y dirigir, apoyar y estimular el proceso de desarrollo y socialización del niño.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151</TotalTime>
  <Words>1114</Words>
  <Application>Microsoft Office PowerPoint</Application>
  <PresentationFormat>Presentación en pantalla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Opulento</vt:lpstr>
      <vt:lpstr>LEY DE ENSEÑANZA PRIMARIA. 1945</vt:lpstr>
      <vt:lpstr>1953. PATRONATO DE EDUCACIÓN PARA LA INFANCIA ANORMAL</vt:lpstr>
      <vt:lpstr>1965. REGULACIÓN POR PARTE DEL MINISTERIO DE EDUCACION DE LA EDUCACIÓN ESPECIAL</vt:lpstr>
      <vt:lpstr>1970. LA LEY GENERAL DE EDUCACIÓN DESARROLLA LA EDUCACIÓN ESPECIAL.</vt:lpstr>
      <vt:lpstr>1975. CREACIÓN DEL INSTITUTO NACIONAL DE EDUCACIÓN ESPECIAL</vt:lpstr>
      <vt:lpstr>1976. CREACIÓN DEL REAL DECRETO DE EDUCACIÓN ESPECIAL</vt:lpstr>
      <vt:lpstr>1978. PLAN NACIONAL DE EDUCACION ESPECIAL</vt:lpstr>
      <vt:lpstr>1982. LEY DE INTEGRACIÓN SOCIAL DE MINUSVÁLIDOS</vt:lpstr>
      <vt:lpstr>1985. REAL DECRETO DE ORDENACIÓN DE LA EDUCACIÓN ESPECIAL</vt:lpstr>
      <vt:lpstr>1985. PLAN EXPERIMENTAL DE INTEGRACIÓN</vt:lpstr>
      <vt:lpstr>1988. REAL DECRETO SOBRE LOS DERECHOS Y DEBERES DE LOS ALUMNOS</vt:lpstr>
      <vt:lpstr>1990. LEY ORGÁNICA GENERAL DEL SISTEMA EDUCATIVO (LOGSE)</vt:lpstr>
      <vt:lpstr>1990.LOGSE</vt:lpstr>
      <vt:lpstr>1991. LEY DE PROMOCIÓN DE LA ACCESIBILIDAD Y DE SUPRESIÓN DE BARRERAS ARQUITECTÓNICAS</vt:lpstr>
      <vt:lpstr>1995. REAL DECRETO DE ORDENACIÓN DE LA EDUCACIÓN DE LOS ALUMNOS CON NECESIDADES EDUCATIVAS ESPECIALES</vt:lpstr>
      <vt:lpstr>1998. DECRETO DE ORDENACIÓN DE LA EDUCACIÓN DE LOS ALUMNOS CON NECESIDADES EDUCATIVAS ESPECIALES EN LA COMUNIDAD VALENCIANA</vt:lpstr>
      <vt:lpstr>Diapositiva 17</vt:lpstr>
      <vt:lpstr>2002. LEY DE CALIDAD DE LA EDUCACIÓN (LOCE)</vt:lpstr>
      <vt:lpstr>2006. LEY ORGÁNICA DE EDUCACIÓN. (LOE)</vt:lpstr>
      <vt:lpstr>LOE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 ENSEÑANZA PRIMARIA. 1945</dc:title>
  <dc:creator>pj</dc:creator>
  <cp:lastModifiedBy>pj</cp:lastModifiedBy>
  <cp:revision>23</cp:revision>
  <dcterms:created xsi:type="dcterms:W3CDTF">2012-03-25T14:39:31Z</dcterms:created>
  <dcterms:modified xsi:type="dcterms:W3CDTF">2012-03-25T17:11:24Z</dcterms:modified>
</cp:coreProperties>
</file>